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0" r:id="rId3"/>
    <p:sldId id="261" r:id="rId4"/>
    <p:sldId id="262" r:id="rId5"/>
    <p:sldId id="271" r:id="rId6"/>
    <p:sldId id="263" r:id="rId7"/>
    <p:sldId id="264" r:id="rId8"/>
    <p:sldId id="265" r:id="rId9"/>
    <p:sldId id="267" r:id="rId10"/>
    <p:sldId id="272" r:id="rId11"/>
    <p:sldId id="273" r:id="rId12"/>
    <p:sldId id="266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3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B7E7-70B1-4E05-9791-5CA88150ED39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F68C-991C-4F54-AB76-CA08080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6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B7E7-70B1-4E05-9791-5CA88150ED39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F68C-991C-4F54-AB76-CA08080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B7E7-70B1-4E05-9791-5CA88150ED39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F68C-991C-4F54-AB76-CA08080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9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B7E7-70B1-4E05-9791-5CA88150ED39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F68C-991C-4F54-AB76-CA08080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3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B7E7-70B1-4E05-9791-5CA88150ED39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F68C-991C-4F54-AB76-CA08080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8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B7E7-70B1-4E05-9791-5CA88150ED39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F68C-991C-4F54-AB76-CA08080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8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B7E7-70B1-4E05-9791-5CA88150ED39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F68C-991C-4F54-AB76-CA08080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B7E7-70B1-4E05-9791-5CA88150ED39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F68C-991C-4F54-AB76-CA08080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7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B7E7-70B1-4E05-9791-5CA88150ED39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F68C-991C-4F54-AB76-CA08080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3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B7E7-70B1-4E05-9791-5CA88150ED39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F68C-991C-4F54-AB76-CA08080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7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B7E7-70B1-4E05-9791-5CA88150ED39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F68C-991C-4F54-AB76-CA08080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3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3B7E7-70B1-4E05-9791-5CA88150ED39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DF68C-991C-4F54-AB76-CA08080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9673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5"/>
                </a:solidFill>
              </a:rPr>
              <a:t>AUTOMOBILES</a:t>
            </a:r>
          </a:p>
          <a:p>
            <a:r>
              <a:rPr lang="en-US" i="1" dirty="0" err="1"/>
              <a:t>Dimitris</a:t>
            </a:r>
            <a:r>
              <a:rPr lang="en-US" i="1" dirty="0"/>
              <a:t> </a:t>
            </a:r>
            <a:r>
              <a:rPr lang="en-US" i="1" dirty="0" err="1"/>
              <a:t>Milakis</a:t>
            </a:r>
            <a:r>
              <a:rPr lang="en-US" i="1" dirty="0"/>
              <a:t>, Transport Institute, Delft University of Technology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10886" y="6175721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Envisioning Automated Vehicles within the Built </a:t>
            </a:r>
            <a:r>
              <a:rPr lang="en-US" sz="2000" dirty="0" smtClean="0">
                <a:solidFill>
                  <a:srgbClr val="FFC000"/>
                </a:solidFill>
              </a:rPr>
              <a:t>Environment: 2020</a:t>
            </a:r>
            <a:r>
              <a:rPr lang="en-US" sz="2000" dirty="0">
                <a:solidFill>
                  <a:srgbClr val="FFC000"/>
                </a:solidFill>
              </a:rPr>
              <a:t>, 2035, 2050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Ancillary </a:t>
            </a:r>
            <a:r>
              <a:rPr lang="en-US" dirty="0">
                <a:solidFill>
                  <a:srgbClr val="FFC000"/>
                </a:solidFill>
              </a:rPr>
              <a:t>Workshop to the TRB Automated Vehicles Symposium 2014, Friday, 18 July</a:t>
            </a:r>
          </a:p>
        </p:txBody>
      </p:sp>
    </p:spTree>
    <p:extLst>
      <p:ext uri="{BB962C8B-B14F-4D97-AF65-F5344CB8AC3E}">
        <p14:creationId xmlns:p14="http://schemas.microsoft.com/office/powerpoint/2010/main" val="148245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686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GLOSSARY</a:t>
            </a:r>
          </a:p>
          <a:p>
            <a:r>
              <a:rPr lang="en-US" sz="2400" b="1" dirty="0"/>
              <a:t>Adaptive cruise control:</a:t>
            </a:r>
            <a:r>
              <a:rPr lang="en-US" sz="2400" dirty="0"/>
              <a:t> a system that </a:t>
            </a:r>
            <a:r>
              <a:rPr lang="en-US" sz="2400" dirty="0" smtClean="0"/>
              <a:t>monitors distances to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a</a:t>
            </a:r>
            <a:r>
              <a:rPr lang="en-US" sz="2400" dirty="0" smtClean="0"/>
              <a:t>djacent </a:t>
            </a:r>
            <a:r>
              <a:rPr lang="en-US" sz="2400" dirty="0"/>
              <a:t>vehicles in the same </a:t>
            </a:r>
            <a:r>
              <a:rPr lang="en-US" sz="2400" dirty="0" smtClean="0"/>
              <a:t>lane, adjusting </a:t>
            </a:r>
            <a:r>
              <a:rPr lang="en-US" sz="2400" dirty="0"/>
              <a:t>the speed with </a:t>
            </a:r>
            <a:r>
              <a:rPr lang="en-US" sz="2400" dirty="0" smtClean="0"/>
              <a:t>	the </a:t>
            </a:r>
            <a:r>
              <a:rPr lang="en-US" sz="2400" dirty="0"/>
              <a:t>flow of traffic.</a:t>
            </a:r>
          </a:p>
          <a:p>
            <a:r>
              <a:rPr lang="en-US" sz="2400" b="1" dirty="0"/>
              <a:t>Lane keeping assist:</a:t>
            </a:r>
            <a:r>
              <a:rPr lang="en-US" sz="2400" dirty="0"/>
              <a:t> a system that monitors the </a:t>
            </a:r>
            <a:r>
              <a:rPr lang="en-US" sz="2400" dirty="0" smtClean="0"/>
              <a:t>vehicle’s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position </a:t>
            </a:r>
            <a:r>
              <a:rPr lang="en-US" sz="2400" dirty="0"/>
              <a:t>in the lane, and either warns the driver</a:t>
            </a:r>
          </a:p>
          <a:p>
            <a:r>
              <a:rPr lang="en-US" sz="2400" dirty="0" smtClean="0"/>
              <a:t>	when </a:t>
            </a:r>
            <a:r>
              <a:rPr lang="en-US" sz="2400" dirty="0"/>
              <a:t>the vehicle is leaving its lane, or, less commonly,</a:t>
            </a:r>
          </a:p>
          <a:p>
            <a:r>
              <a:rPr lang="en-US" sz="2400" dirty="0" smtClean="0"/>
              <a:t>	takes </a:t>
            </a:r>
            <a:r>
              <a:rPr lang="en-US" sz="2400" dirty="0"/>
              <a:t>corrective actions</a:t>
            </a:r>
          </a:p>
          <a:p>
            <a:r>
              <a:rPr lang="en-US" sz="2400" b="1" dirty="0"/>
              <a:t>Parking assist: </a:t>
            </a:r>
            <a:r>
              <a:rPr lang="en-US" sz="2400" dirty="0"/>
              <a:t>a system that assists the driver in </a:t>
            </a:r>
            <a:r>
              <a:rPr lang="en-US" sz="2400" dirty="0" smtClean="0"/>
              <a:t>the task </a:t>
            </a:r>
            <a:r>
              <a:rPr lang="en-US" sz="2400" dirty="0"/>
              <a:t>of </a:t>
            </a:r>
            <a:r>
              <a:rPr lang="en-US" sz="2400" dirty="0" smtClean="0"/>
              <a:t>parallel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parking</a:t>
            </a:r>
            <a:r>
              <a:rPr lang="en-US" sz="2400" dirty="0"/>
              <a:t>.</a:t>
            </a:r>
          </a:p>
          <a:p>
            <a:r>
              <a:rPr lang="en-US" sz="2400" b="1" dirty="0"/>
              <a:t>Collision avoidance (or prevention) assist: </a:t>
            </a:r>
            <a:r>
              <a:rPr lang="en-US" sz="2400" dirty="0"/>
              <a:t>an </a:t>
            </a:r>
            <a:r>
              <a:rPr lang="en-US" sz="2400" dirty="0" smtClean="0"/>
              <a:t>automobile safety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system </a:t>
            </a:r>
            <a:r>
              <a:rPr lang="en-US" sz="2400" dirty="0"/>
              <a:t>designed to reduce the </a:t>
            </a:r>
            <a:r>
              <a:rPr lang="en-US" sz="2400" dirty="0" smtClean="0"/>
              <a:t>severity of </a:t>
            </a:r>
            <a:r>
              <a:rPr lang="en-US" sz="2400" dirty="0"/>
              <a:t>an accident. It uses </a:t>
            </a:r>
            <a:r>
              <a:rPr lang="en-US" sz="2400" dirty="0" smtClean="0"/>
              <a:t>	radar </a:t>
            </a:r>
            <a:r>
              <a:rPr lang="en-US" sz="2400" dirty="0"/>
              <a:t>and sometimes laser </a:t>
            </a:r>
            <a:r>
              <a:rPr lang="en-US" sz="2400" dirty="0" smtClean="0"/>
              <a:t>and camera </a:t>
            </a:r>
            <a:r>
              <a:rPr lang="en-US" sz="2400" dirty="0"/>
              <a:t>sensors to detect an </a:t>
            </a:r>
            <a:r>
              <a:rPr lang="en-US" sz="2400" dirty="0" smtClean="0"/>
              <a:t>	imminent </a:t>
            </a:r>
            <a:r>
              <a:rPr lang="en-US" sz="2400" dirty="0"/>
              <a:t>crash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0" y="6180892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Envisioning Automated Vehicles within the Built </a:t>
            </a:r>
            <a:r>
              <a:rPr lang="en-US" sz="2000" dirty="0" smtClean="0">
                <a:solidFill>
                  <a:srgbClr val="FFC000"/>
                </a:solidFill>
              </a:rPr>
              <a:t>Environment: 2020</a:t>
            </a:r>
            <a:r>
              <a:rPr lang="en-US" sz="2000" dirty="0">
                <a:solidFill>
                  <a:srgbClr val="FFC000"/>
                </a:solidFill>
              </a:rPr>
              <a:t>, 2035, 2050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Ancillary </a:t>
            </a:r>
            <a:r>
              <a:rPr lang="en-US" dirty="0">
                <a:solidFill>
                  <a:srgbClr val="FFC000"/>
                </a:solidFill>
              </a:rPr>
              <a:t>Workshop to the TRB Automated Vehicles Symposium 2014, Friday, 18 July</a:t>
            </a:r>
          </a:p>
        </p:txBody>
      </p:sp>
    </p:spTree>
    <p:extLst>
      <p:ext uri="{BB962C8B-B14F-4D97-AF65-F5344CB8AC3E}">
        <p14:creationId xmlns:p14="http://schemas.microsoft.com/office/powerpoint/2010/main" val="246224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943" y="1317486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Adaptive </a:t>
            </a:r>
            <a:r>
              <a:rPr lang="en-US" sz="2400" b="1" dirty="0"/>
              <a:t>cruise control: </a:t>
            </a:r>
            <a:r>
              <a:rPr lang="en-US" sz="2400" dirty="0"/>
              <a:t>a system that </a:t>
            </a:r>
            <a:r>
              <a:rPr lang="en-US" sz="2400" dirty="0" smtClean="0"/>
              <a:t>monitors distances to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adjacent </a:t>
            </a:r>
            <a:r>
              <a:rPr lang="en-US" sz="2400" dirty="0"/>
              <a:t>vehicles in the </a:t>
            </a:r>
            <a:r>
              <a:rPr lang="en-US" sz="2400" dirty="0" smtClean="0"/>
              <a:t>same lane, adjusting </a:t>
            </a:r>
            <a:r>
              <a:rPr lang="en-US" sz="2400" dirty="0"/>
              <a:t>the speed with </a:t>
            </a:r>
            <a:r>
              <a:rPr lang="en-US" sz="2400" dirty="0" smtClean="0"/>
              <a:t>	the </a:t>
            </a:r>
            <a:r>
              <a:rPr lang="en-US" sz="2400" dirty="0"/>
              <a:t>flow of traffic.</a:t>
            </a:r>
          </a:p>
          <a:p>
            <a:r>
              <a:rPr lang="en-US" sz="2400" b="1" dirty="0"/>
              <a:t>Lane keeping assist: </a:t>
            </a:r>
            <a:r>
              <a:rPr lang="en-US" sz="2400" dirty="0"/>
              <a:t>a system that monitors the </a:t>
            </a:r>
            <a:r>
              <a:rPr lang="en-US" sz="2400" dirty="0" smtClean="0"/>
              <a:t>vehicle’s position in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the </a:t>
            </a:r>
            <a:r>
              <a:rPr lang="en-US" sz="2400" dirty="0"/>
              <a:t>lane, and </a:t>
            </a:r>
            <a:r>
              <a:rPr lang="en-US" sz="2400" dirty="0" smtClean="0"/>
              <a:t>either warns </a:t>
            </a:r>
            <a:r>
              <a:rPr lang="en-US" sz="2400" dirty="0"/>
              <a:t>the </a:t>
            </a:r>
            <a:r>
              <a:rPr lang="en-US" sz="2400" dirty="0" smtClean="0"/>
              <a:t>driver when </a:t>
            </a:r>
            <a:r>
              <a:rPr lang="en-US" sz="2400" dirty="0"/>
              <a:t>the vehicle is </a:t>
            </a:r>
            <a:r>
              <a:rPr lang="en-US" sz="2400" dirty="0" smtClean="0"/>
              <a:t>	leaving </a:t>
            </a:r>
            <a:r>
              <a:rPr lang="en-US" sz="2400" dirty="0"/>
              <a:t>its lane, or, less </a:t>
            </a:r>
            <a:r>
              <a:rPr lang="en-US" sz="2400" dirty="0" smtClean="0"/>
              <a:t>commonly, takes corrective actions.</a:t>
            </a:r>
            <a:endParaRPr lang="en-US" sz="2400" dirty="0"/>
          </a:p>
          <a:p>
            <a:r>
              <a:rPr lang="en-US" sz="2400" b="1" dirty="0"/>
              <a:t>Parking assist: </a:t>
            </a:r>
            <a:r>
              <a:rPr lang="en-US" sz="2400" dirty="0"/>
              <a:t>a system that assists the driver in </a:t>
            </a:r>
            <a:r>
              <a:rPr lang="en-US" sz="2400" dirty="0" smtClean="0"/>
              <a:t>the task </a:t>
            </a:r>
            <a:r>
              <a:rPr lang="en-US" sz="2400" dirty="0"/>
              <a:t>of parallel </a:t>
            </a:r>
            <a:r>
              <a:rPr lang="en-US" sz="2400" dirty="0" smtClean="0"/>
              <a:t>	parking</a:t>
            </a:r>
            <a:r>
              <a:rPr lang="en-US" sz="2400" dirty="0"/>
              <a:t>.</a:t>
            </a:r>
          </a:p>
          <a:p>
            <a:r>
              <a:rPr lang="en-US" sz="2400" b="1" dirty="0"/>
              <a:t>Collision avoidance (or prevention) assist: </a:t>
            </a:r>
            <a:r>
              <a:rPr lang="en-US" sz="2400" dirty="0"/>
              <a:t>an </a:t>
            </a:r>
            <a:r>
              <a:rPr lang="en-US" sz="2400" dirty="0" smtClean="0"/>
              <a:t>automobile safety 	system </a:t>
            </a:r>
            <a:r>
              <a:rPr lang="en-US" sz="2400" dirty="0"/>
              <a:t>designed to </a:t>
            </a:r>
            <a:r>
              <a:rPr lang="en-US" sz="2400" dirty="0" smtClean="0"/>
              <a:t>reduce the severity of </a:t>
            </a:r>
            <a:r>
              <a:rPr lang="en-US" sz="2400" dirty="0"/>
              <a:t>an accident. It uses </a:t>
            </a:r>
            <a:r>
              <a:rPr lang="en-US" sz="2400" dirty="0" smtClean="0"/>
              <a:t>	radar </a:t>
            </a:r>
            <a:r>
              <a:rPr lang="en-US" sz="2400" dirty="0"/>
              <a:t>and sometimes laser </a:t>
            </a:r>
            <a:r>
              <a:rPr lang="en-US" sz="2400" dirty="0" smtClean="0"/>
              <a:t>and camera sensors to </a:t>
            </a:r>
            <a:r>
              <a:rPr lang="en-US" sz="2400" dirty="0"/>
              <a:t>detect an </a:t>
            </a:r>
            <a:r>
              <a:rPr lang="en-US" sz="2400" dirty="0" smtClean="0"/>
              <a:t>	imminent </a:t>
            </a:r>
            <a:r>
              <a:rPr lang="en-US" sz="2400" dirty="0"/>
              <a:t>crash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0" y="6180892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Envisioning Automated Vehicles within the Built </a:t>
            </a:r>
            <a:r>
              <a:rPr lang="en-US" sz="2000" dirty="0" smtClean="0">
                <a:solidFill>
                  <a:srgbClr val="FFC000"/>
                </a:solidFill>
              </a:rPr>
              <a:t>Environment: 2020</a:t>
            </a:r>
            <a:r>
              <a:rPr lang="en-US" sz="2000" dirty="0">
                <a:solidFill>
                  <a:srgbClr val="FFC000"/>
                </a:solidFill>
              </a:rPr>
              <a:t>, 2035, 2050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Ancillary </a:t>
            </a:r>
            <a:r>
              <a:rPr lang="en-US" dirty="0">
                <a:solidFill>
                  <a:srgbClr val="FFC000"/>
                </a:solidFill>
              </a:rPr>
              <a:t>Workshop to the TRB Automated Vehicles Symposium 2014, Friday, 18 July</a:t>
            </a:r>
          </a:p>
        </p:txBody>
      </p:sp>
      <p:sp>
        <p:nvSpPr>
          <p:cNvPr id="4" name="Rectangle 3"/>
          <p:cNvSpPr/>
          <p:nvPr/>
        </p:nvSpPr>
        <p:spPr>
          <a:xfrm>
            <a:off x="293914" y="609600"/>
            <a:ext cx="23992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GLOSSARY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12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686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GLOSSARY</a:t>
            </a:r>
          </a:p>
          <a:p>
            <a:r>
              <a:rPr lang="en-US" sz="2400" b="1" dirty="0" smtClean="0"/>
              <a:t>LIDAR </a:t>
            </a:r>
            <a:r>
              <a:rPr lang="en-US" sz="2400" b="1" dirty="0"/>
              <a:t>(Light Detection and Ranging): </a:t>
            </a:r>
            <a:r>
              <a:rPr lang="en-US" sz="2400" dirty="0"/>
              <a:t>a </a:t>
            </a:r>
            <a:r>
              <a:rPr lang="en-US" sz="2400" dirty="0" smtClean="0"/>
              <a:t>remote sensing technology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that </a:t>
            </a:r>
            <a:r>
              <a:rPr lang="en-US" sz="2400" dirty="0"/>
              <a:t>measures and maps </a:t>
            </a:r>
            <a:r>
              <a:rPr lang="en-US" sz="2400" dirty="0" smtClean="0"/>
              <a:t>the distance </a:t>
            </a:r>
            <a:r>
              <a:rPr lang="en-US" sz="2400" dirty="0"/>
              <a:t>to targets, as well as </a:t>
            </a:r>
            <a:r>
              <a:rPr lang="en-US" sz="2400" dirty="0" smtClean="0"/>
              <a:t>	other </a:t>
            </a:r>
            <a:r>
              <a:rPr lang="en-US" sz="2400" dirty="0"/>
              <a:t>property </a:t>
            </a:r>
            <a:r>
              <a:rPr lang="en-US" sz="2400" dirty="0" smtClean="0"/>
              <a:t>characteristics of </a:t>
            </a:r>
            <a:r>
              <a:rPr lang="en-US" sz="2400" dirty="0"/>
              <a:t>objects in its path. LIDAR </a:t>
            </a:r>
            <a:r>
              <a:rPr lang="en-US" sz="2400" dirty="0" smtClean="0"/>
              <a:t>	allows </a:t>
            </a:r>
            <a:r>
              <a:rPr lang="en-US" sz="2400" dirty="0"/>
              <a:t>the </a:t>
            </a:r>
            <a:r>
              <a:rPr lang="en-US" sz="2400" dirty="0" smtClean="0"/>
              <a:t>vehicle to </a:t>
            </a:r>
            <a:r>
              <a:rPr lang="en-US" sz="2400" dirty="0"/>
              <a:t>generate a detailed 3D map of its </a:t>
            </a:r>
            <a:r>
              <a:rPr lang="en-US" sz="2400" dirty="0" smtClean="0"/>
              <a:t>	environment</a:t>
            </a:r>
            <a:r>
              <a:rPr lang="en-US" sz="2400" dirty="0"/>
              <a:t>. </a:t>
            </a:r>
            <a:r>
              <a:rPr lang="en-US" sz="2400" dirty="0" smtClean="0"/>
              <a:t>The LIDAR </a:t>
            </a:r>
            <a:r>
              <a:rPr lang="en-US" sz="2400" dirty="0"/>
              <a:t>system used in the Google car cost </a:t>
            </a:r>
            <a:r>
              <a:rPr lang="en-US" sz="2400" dirty="0" smtClean="0"/>
              <a:t>	$</a:t>
            </a:r>
            <a:r>
              <a:rPr lang="en-US" sz="2400" dirty="0"/>
              <a:t>70,000.</a:t>
            </a:r>
          </a:p>
          <a:p>
            <a:r>
              <a:rPr lang="en-US" sz="2400" b="1" dirty="0"/>
              <a:t>Platoon: </a:t>
            </a:r>
            <a:r>
              <a:rPr lang="en-US" sz="2400" dirty="0"/>
              <a:t>a group of vehicles that can travel very </a:t>
            </a:r>
            <a:r>
              <a:rPr lang="en-US" sz="2400" dirty="0" smtClean="0"/>
              <a:t>closely together</a:t>
            </a:r>
            <a:r>
              <a:rPr lang="en-US" sz="2400" dirty="0"/>
              <a:t>, </a:t>
            </a:r>
            <a:r>
              <a:rPr lang="en-US" sz="2400" dirty="0" smtClean="0"/>
              <a:t>	safely </a:t>
            </a:r>
            <a:r>
              <a:rPr lang="en-US" sz="2400" dirty="0"/>
              <a:t>at high speed. Each vehicle </a:t>
            </a:r>
            <a:r>
              <a:rPr lang="en-US" sz="2400" dirty="0" smtClean="0"/>
              <a:t>communicates with </a:t>
            </a:r>
            <a:r>
              <a:rPr lang="en-US" sz="2400" dirty="0"/>
              <a:t>the </a:t>
            </a:r>
            <a:r>
              <a:rPr lang="en-US" sz="2400" dirty="0" smtClean="0"/>
              <a:t>	other </a:t>
            </a:r>
            <a:r>
              <a:rPr lang="en-US" sz="2400" dirty="0"/>
              <a:t>vehicles in the platoon. </a:t>
            </a:r>
            <a:r>
              <a:rPr lang="en-US" sz="2400" dirty="0" smtClean="0"/>
              <a:t>There is </a:t>
            </a:r>
            <a:r>
              <a:rPr lang="en-US" sz="2400" dirty="0"/>
              <a:t>a lead vehicle that </a:t>
            </a:r>
            <a:r>
              <a:rPr lang="en-US" sz="2400" dirty="0" smtClean="0"/>
              <a:t>	controls </a:t>
            </a:r>
            <a:r>
              <a:rPr lang="en-US" sz="2400" dirty="0"/>
              <a:t>the speed and </a:t>
            </a:r>
            <a:r>
              <a:rPr lang="en-US" sz="2400" dirty="0" smtClean="0"/>
              <a:t>direction, and </a:t>
            </a:r>
            <a:r>
              <a:rPr lang="en-US" sz="2400" dirty="0"/>
              <a:t>all following vehicles </a:t>
            </a:r>
            <a:r>
              <a:rPr lang="en-US" sz="2400" dirty="0" smtClean="0"/>
              <a:t>	respond </a:t>
            </a:r>
            <a:r>
              <a:rPr lang="en-US" sz="2400" dirty="0"/>
              <a:t>to the lead </a:t>
            </a:r>
            <a:r>
              <a:rPr lang="en-US" sz="2400" dirty="0" smtClean="0"/>
              <a:t>vehicle’s movement.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0" y="6180892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Envisioning Automated Vehicles within the Built </a:t>
            </a:r>
            <a:r>
              <a:rPr lang="en-US" sz="2000" dirty="0" smtClean="0">
                <a:solidFill>
                  <a:srgbClr val="FFC000"/>
                </a:solidFill>
              </a:rPr>
              <a:t>Environment: 2020</a:t>
            </a:r>
            <a:r>
              <a:rPr lang="en-US" sz="2000" dirty="0">
                <a:solidFill>
                  <a:srgbClr val="FFC000"/>
                </a:solidFill>
              </a:rPr>
              <a:t>, 2035, 2050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Ancillary </a:t>
            </a:r>
            <a:r>
              <a:rPr lang="en-US" dirty="0">
                <a:solidFill>
                  <a:srgbClr val="FFC000"/>
                </a:solidFill>
              </a:rPr>
              <a:t>Workshop to the TRB Automated Vehicles Symposium 2014, Friday, 18 July</a:t>
            </a:r>
          </a:p>
        </p:txBody>
      </p:sp>
    </p:spTree>
    <p:extLst>
      <p:ext uri="{BB962C8B-B14F-4D97-AF65-F5344CB8AC3E}">
        <p14:creationId xmlns:p14="http://schemas.microsoft.com/office/powerpoint/2010/main" val="216613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GLOSSARY</a:t>
            </a:r>
          </a:p>
          <a:p>
            <a:r>
              <a:rPr lang="en-US" sz="2400" b="1" dirty="0" smtClean="0"/>
              <a:t>Vehicle-to-Vehicle </a:t>
            </a:r>
            <a:r>
              <a:rPr lang="en-US" sz="2400" b="1" dirty="0"/>
              <a:t>(V2V) communications: </a:t>
            </a:r>
            <a:r>
              <a:rPr lang="en-US" sz="2400" dirty="0" smtClean="0"/>
              <a:t>the dynamic </a:t>
            </a:r>
            <a:r>
              <a:rPr lang="en-US" sz="2400" dirty="0"/>
              <a:t>wireless </a:t>
            </a:r>
            <a:r>
              <a:rPr lang="en-US" sz="2400" dirty="0" smtClean="0"/>
              <a:t>	exchange </a:t>
            </a:r>
            <a:r>
              <a:rPr lang="en-US" sz="2400" dirty="0"/>
              <a:t>of data between </a:t>
            </a:r>
            <a:r>
              <a:rPr lang="en-US" sz="2400" dirty="0" smtClean="0"/>
              <a:t>nearby vehicles</a:t>
            </a:r>
            <a:r>
              <a:rPr lang="en-US" sz="2400" dirty="0"/>
              <a:t>. Dedicated </a:t>
            </a:r>
            <a:r>
              <a:rPr lang="en-US" sz="2400" dirty="0" smtClean="0"/>
              <a:t>Short-	Range Communication (DSRC</a:t>
            </a:r>
            <a:r>
              <a:rPr lang="en-US" sz="2400" dirty="0"/>
              <a:t>) is currently the wireless </a:t>
            </a:r>
            <a:r>
              <a:rPr lang="en-US" sz="2400" dirty="0" smtClean="0"/>
              <a:t>	medium </a:t>
            </a:r>
            <a:r>
              <a:rPr lang="en-US" sz="2400" dirty="0"/>
              <a:t>for </a:t>
            </a:r>
            <a:r>
              <a:rPr lang="en-US" sz="2400" dirty="0" smtClean="0"/>
              <a:t>V2V communications</a:t>
            </a:r>
            <a:r>
              <a:rPr lang="en-US" sz="2400" dirty="0"/>
              <a:t>.</a:t>
            </a:r>
          </a:p>
          <a:p>
            <a:r>
              <a:rPr lang="en-US" sz="2400" b="1" dirty="0"/>
              <a:t>Vehicle-to-Infrastructure (V2I) communications: </a:t>
            </a:r>
            <a:r>
              <a:rPr lang="en-US" sz="2400" dirty="0" smtClean="0"/>
              <a:t>the wireless 	exchange </a:t>
            </a:r>
            <a:r>
              <a:rPr lang="en-US" sz="2400" dirty="0"/>
              <a:t>of critical safety and operational </a:t>
            </a:r>
            <a:r>
              <a:rPr lang="en-US" sz="2400" dirty="0" smtClean="0"/>
              <a:t>data between 	vehicles </a:t>
            </a:r>
            <a:r>
              <a:rPr lang="en-US" sz="2400" dirty="0"/>
              <a:t>and infrastructure. Dedicated </a:t>
            </a:r>
            <a:r>
              <a:rPr lang="en-US" sz="2400" dirty="0" smtClean="0"/>
              <a:t>Short-Range 	Communication </a:t>
            </a:r>
            <a:r>
              <a:rPr lang="en-US" sz="2400" dirty="0"/>
              <a:t>(DSRC) is currently the </a:t>
            </a:r>
            <a:r>
              <a:rPr lang="en-US" sz="2400" dirty="0" smtClean="0"/>
              <a:t>wireless medium </a:t>
            </a:r>
            <a:r>
              <a:rPr lang="en-US" sz="2400" dirty="0"/>
              <a:t>for </a:t>
            </a:r>
            <a:r>
              <a:rPr lang="en-US" sz="2400" dirty="0" smtClean="0"/>
              <a:t>	V2I </a:t>
            </a:r>
            <a:r>
              <a:rPr lang="en-US" sz="2400" dirty="0"/>
              <a:t>communications. DSRC works in </a:t>
            </a:r>
            <a:r>
              <a:rPr lang="en-US" sz="2400" dirty="0" smtClean="0"/>
              <a:t>5.9GHz </a:t>
            </a:r>
            <a:r>
              <a:rPr lang="en-US" sz="2400" dirty="0"/>
              <a:t>band with </a:t>
            </a:r>
            <a:r>
              <a:rPr lang="en-US" sz="2400" dirty="0" smtClean="0"/>
              <a:t>	bandwidth </a:t>
            </a:r>
            <a:r>
              <a:rPr lang="en-US" sz="2400" dirty="0"/>
              <a:t>of 75 MHz and </a:t>
            </a:r>
            <a:r>
              <a:rPr lang="en-US" sz="2400" dirty="0" smtClean="0"/>
              <a:t>approximate range </a:t>
            </a:r>
            <a:r>
              <a:rPr lang="en-US" sz="2400" dirty="0"/>
              <a:t>of 1000 m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180892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Envisioning Automated Vehicles within the Built </a:t>
            </a:r>
            <a:r>
              <a:rPr lang="en-US" sz="2000" dirty="0" smtClean="0">
                <a:solidFill>
                  <a:srgbClr val="FFC000"/>
                </a:solidFill>
              </a:rPr>
              <a:t>Environment: 2020</a:t>
            </a:r>
            <a:r>
              <a:rPr lang="en-US" sz="2000" dirty="0">
                <a:solidFill>
                  <a:srgbClr val="FFC000"/>
                </a:solidFill>
              </a:rPr>
              <a:t>, 2035, 2050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Ancillary </a:t>
            </a:r>
            <a:r>
              <a:rPr lang="en-US" dirty="0">
                <a:solidFill>
                  <a:srgbClr val="FFC000"/>
                </a:solidFill>
              </a:rPr>
              <a:t>Workshop to the TRB Automated Vehicles Symposium 2014, Friday, 18 July</a:t>
            </a:r>
          </a:p>
        </p:txBody>
      </p:sp>
    </p:spTree>
    <p:extLst>
      <p:ext uri="{BB962C8B-B14F-4D97-AF65-F5344CB8AC3E}">
        <p14:creationId xmlns:p14="http://schemas.microsoft.com/office/powerpoint/2010/main" val="206982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886" y="6175721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Envisioning Automated Vehicles within the Built </a:t>
            </a:r>
            <a:r>
              <a:rPr lang="en-US" sz="2000" dirty="0" smtClean="0">
                <a:solidFill>
                  <a:srgbClr val="FFC000"/>
                </a:solidFill>
              </a:rPr>
              <a:t>Environment: 2020</a:t>
            </a:r>
            <a:r>
              <a:rPr lang="en-US" sz="2000" dirty="0">
                <a:solidFill>
                  <a:srgbClr val="FFC000"/>
                </a:solidFill>
              </a:rPr>
              <a:t>, 2035, 2050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Ancillary </a:t>
            </a:r>
            <a:r>
              <a:rPr lang="en-US" dirty="0">
                <a:solidFill>
                  <a:srgbClr val="FFC000"/>
                </a:solidFill>
              </a:rPr>
              <a:t>Workshop to the TRB Automated Vehicles Symposium 2014, Friday, 18 July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2690336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rgbClr val="92D050"/>
                </a:solidFill>
              </a:rPr>
              <a:t>2014 </a:t>
            </a:r>
            <a:r>
              <a:rPr lang="en-US" sz="2400" b="1" dirty="0">
                <a:solidFill>
                  <a:srgbClr val="92D050"/>
                </a:solidFill>
              </a:rPr>
              <a:t>CURRENTLY</a:t>
            </a:r>
          </a:p>
          <a:p>
            <a:r>
              <a:rPr lang="en-US" sz="2400" b="1" dirty="0">
                <a:solidFill>
                  <a:srgbClr val="92D050"/>
                </a:solidFill>
              </a:rPr>
              <a:t>AVAILABLE TECHNOLOGY</a:t>
            </a:r>
          </a:p>
          <a:p>
            <a:r>
              <a:rPr lang="en-US" sz="2400" b="1" dirty="0"/>
              <a:t>NHTSA Level 2</a:t>
            </a:r>
            <a:r>
              <a:rPr lang="en-US" sz="2400" dirty="0"/>
              <a:t>: Limited automation (available </a:t>
            </a:r>
            <a:r>
              <a:rPr lang="en-US" sz="2400" dirty="0" smtClean="0"/>
              <a:t>on some </a:t>
            </a:r>
            <a:r>
              <a:rPr lang="en-US" sz="2400" dirty="0"/>
              <a:t>new vehicles)</a:t>
            </a:r>
          </a:p>
        </p:txBody>
      </p:sp>
      <p:sp>
        <p:nvSpPr>
          <p:cNvPr id="4" name="Rectangle 3"/>
          <p:cNvSpPr/>
          <p:nvPr/>
        </p:nvSpPr>
        <p:spPr>
          <a:xfrm>
            <a:off x="1338944" y="381000"/>
            <a:ext cx="66279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5"/>
                </a:solidFill>
              </a:rPr>
              <a:t>AUTOMOBILES</a:t>
            </a:r>
          </a:p>
          <a:p>
            <a:r>
              <a:rPr lang="en-US" i="1" dirty="0" err="1"/>
              <a:t>Dimitris</a:t>
            </a:r>
            <a:r>
              <a:rPr lang="en-US" i="1" dirty="0"/>
              <a:t> </a:t>
            </a:r>
            <a:r>
              <a:rPr lang="en-US" i="1" dirty="0" err="1"/>
              <a:t>Milakis</a:t>
            </a:r>
            <a:r>
              <a:rPr lang="en-US" i="1" dirty="0"/>
              <a:t>, Transport Institute, Delft University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71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" t="1497" r="4026" b="1497"/>
          <a:stretch/>
        </p:blipFill>
        <p:spPr bwMode="auto">
          <a:xfrm>
            <a:off x="927673" y="522138"/>
            <a:ext cx="7266882" cy="47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37360" y="5486400"/>
            <a:ext cx="6229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ADAS of 2013 Ford </a:t>
            </a:r>
            <a:r>
              <a:rPr lang="en-US" i="1" dirty="0" smtClean="0"/>
              <a:t>Fusion   http</a:t>
            </a:r>
            <a:r>
              <a:rPr lang="en-US" i="1" dirty="0"/>
              <a:t>://geeknewscentral.com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10886" y="6175721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Envisioning Automated Vehicles within the Built </a:t>
            </a:r>
            <a:r>
              <a:rPr lang="en-US" sz="2000" dirty="0" smtClean="0">
                <a:solidFill>
                  <a:srgbClr val="FFC000"/>
                </a:solidFill>
              </a:rPr>
              <a:t>Environment: 2020</a:t>
            </a:r>
            <a:r>
              <a:rPr lang="en-US" sz="2000" dirty="0">
                <a:solidFill>
                  <a:srgbClr val="FFC000"/>
                </a:solidFill>
              </a:rPr>
              <a:t>, 2035, 2050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Ancillary </a:t>
            </a:r>
            <a:r>
              <a:rPr lang="en-US" dirty="0">
                <a:solidFill>
                  <a:srgbClr val="FFC000"/>
                </a:solidFill>
              </a:rPr>
              <a:t>Workshop to the TRB Automated Vehicles Symposium 2014, Friday, 18 July</a:t>
            </a:r>
          </a:p>
        </p:txBody>
      </p:sp>
    </p:spTree>
    <p:extLst>
      <p:ext uri="{BB962C8B-B14F-4D97-AF65-F5344CB8AC3E}">
        <p14:creationId xmlns:p14="http://schemas.microsoft.com/office/powerpoint/2010/main" val="355194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75" y="1371600"/>
            <a:ext cx="7866466" cy="387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38943" y="5562600"/>
            <a:ext cx="6627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2014 Mercedes-Benz </a:t>
            </a:r>
            <a:r>
              <a:rPr lang="en-US" i="1" dirty="0" smtClean="0"/>
              <a:t>S-class</a:t>
            </a:r>
          </a:p>
          <a:p>
            <a:r>
              <a:rPr lang="en-US" i="1" dirty="0" smtClean="0"/>
              <a:t>http://www5.mercedes-benz.com/en/innovation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10886" y="6175721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Envisioning Automated Vehicles within the Built </a:t>
            </a:r>
            <a:r>
              <a:rPr lang="en-US" sz="2000" dirty="0" smtClean="0">
                <a:solidFill>
                  <a:srgbClr val="FFC000"/>
                </a:solidFill>
              </a:rPr>
              <a:t>Environment: 2020</a:t>
            </a:r>
            <a:r>
              <a:rPr lang="en-US" sz="2000" dirty="0">
                <a:solidFill>
                  <a:srgbClr val="FFC000"/>
                </a:solidFill>
              </a:rPr>
              <a:t>, 2035, 2050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Ancillary </a:t>
            </a:r>
            <a:r>
              <a:rPr lang="en-US" dirty="0">
                <a:solidFill>
                  <a:srgbClr val="FFC000"/>
                </a:solidFill>
              </a:rPr>
              <a:t>Workshop to the TRB Automated Vehicles Symposium 2014, Friday, 18 July</a:t>
            </a:r>
          </a:p>
        </p:txBody>
      </p:sp>
    </p:spTree>
    <p:extLst>
      <p:ext uri="{BB962C8B-B14F-4D97-AF65-F5344CB8AC3E}">
        <p14:creationId xmlns:p14="http://schemas.microsoft.com/office/powerpoint/2010/main" val="22495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690336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rgbClr val="FFC000"/>
                </a:solidFill>
              </a:rPr>
              <a:t>2020</a:t>
            </a:r>
          </a:p>
          <a:p>
            <a:r>
              <a:rPr lang="en-US" sz="2400" b="1" dirty="0"/>
              <a:t>NHTSA Level 3</a:t>
            </a:r>
            <a:r>
              <a:rPr lang="en-US" sz="2400" dirty="0"/>
              <a:t>: Limited Self-Driving Automation</a:t>
            </a:r>
          </a:p>
          <a:p>
            <a:r>
              <a:rPr lang="en-US" sz="2400" dirty="0"/>
              <a:t>(The Google car is an example of this level </a:t>
            </a:r>
            <a:r>
              <a:rPr lang="en-US" sz="2400" dirty="0" smtClean="0"/>
              <a:t>of automation</a:t>
            </a:r>
            <a:r>
              <a:rPr lang="en-US" sz="2400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-10886" y="6175721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Envisioning Automated Vehicles within the Built </a:t>
            </a:r>
            <a:r>
              <a:rPr lang="en-US" sz="2000" dirty="0" smtClean="0">
                <a:solidFill>
                  <a:srgbClr val="FFC000"/>
                </a:solidFill>
              </a:rPr>
              <a:t>Environment: 2020</a:t>
            </a:r>
            <a:r>
              <a:rPr lang="en-US" sz="2000" dirty="0">
                <a:solidFill>
                  <a:srgbClr val="FFC000"/>
                </a:solidFill>
              </a:rPr>
              <a:t>, 2035, 2050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Ancillary </a:t>
            </a:r>
            <a:r>
              <a:rPr lang="en-US" dirty="0">
                <a:solidFill>
                  <a:srgbClr val="FFC000"/>
                </a:solidFill>
              </a:rPr>
              <a:t>Workshop to the TRB Automated Vehicles Symposium 2014, Friday, 18 July</a:t>
            </a:r>
          </a:p>
        </p:txBody>
      </p:sp>
    </p:spTree>
    <p:extLst>
      <p:ext uri="{BB962C8B-B14F-4D97-AF65-F5344CB8AC3E}">
        <p14:creationId xmlns:p14="http://schemas.microsoft.com/office/powerpoint/2010/main" val="297370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14" y="304800"/>
            <a:ext cx="7696199" cy="544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7181" y="5422729"/>
            <a:ext cx="8134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Key (limited) self-driving technologies by four major carmakers and Google.</a:t>
            </a:r>
          </a:p>
          <a:p>
            <a:r>
              <a:rPr lang="en-US" i="1" dirty="0"/>
              <a:t>Source: Knight (2013)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180892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Envisioning Automated Vehicles within the Built </a:t>
            </a:r>
            <a:r>
              <a:rPr lang="en-US" sz="2000" dirty="0" smtClean="0">
                <a:solidFill>
                  <a:srgbClr val="FFC000"/>
                </a:solidFill>
              </a:rPr>
              <a:t>Environment: 2020</a:t>
            </a:r>
            <a:r>
              <a:rPr lang="en-US" sz="2000" dirty="0">
                <a:solidFill>
                  <a:srgbClr val="FFC000"/>
                </a:solidFill>
              </a:rPr>
              <a:t>, 2035, 2050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Ancillary </a:t>
            </a:r>
            <a:r>
              <a:rPr lang="en-US" dirty="0">
                <a:solidFill>
                  <a:srgbClr val="FFC000"/>
                </a:solidFill>
              </a:rPr>
              <a:t>Workshop to the TRB Automated Vehicles Symposium 2014, Friday, 18 July</a:t>
            </a:r>
          </a:p>
        </p:txBody>
      </p:sp>
    </p:spTree>
    <p:extLst>
      <p:ext uri="{BB962C8B-B14F-4D97-AF65-F5344CB8AC3E}">
        <p14:creationId xmlns:p14="http://schemas.microsoft.com/office/powerpoint/2010/main" val="234639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2278" y="3093891"/>
            <a:ext cx="12234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92D050"/>
                </a:solidFill>
              </a:rPr>
              <a:t>2030</a:t>
            </a:r>
          </a:p>
        </p:txBody>
      </p:sp>
      <p:sp>
        <p:nvSpPr>
          <p:cNvPr id="3" name="Rectangle 2"/>
          <p:cNvSpPr/>
          <p:nvPr/>
        </p:nvSpPr>
        <p:spPr>
          <a:xfrm>
            <a:off x="2460364" y="3767554"/>
            <a:ext cx="5558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NHTSA Level 4</a:t>
            </a:r>
            <a:r>
              <a:rPr lang="en-US" sz="2400" dirty="0"/>
              <a:t>: Full self-driving automation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180892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Envisioning Automated Vehicles within the Built </a:t>
            </a:r>
            <a:r>
              <a:rPr lang="en-US" sz="2000" dirty="0" smtClean="0">
                <a:solidFill>
                  <a:srgbClr val="FFC000"/>
                </a:solidFill>
              </a:rPr>
              <a:t>Environment: 2020</a:t>
            </a:r>
            <a:r>
              <a:rPr lang="en-US" sz="2000" dirty="0">
                <a:solidFill>
                  <a:srgbClr val="FFC000"/>
                </a:solidFill>
              </a:rPr>
              <a:t>, 2035, 2050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Ancillary </a:t>
            </a:r>
            <a:r>
              <a:rPr lang="en-US" dirty="0">
                <a:solidFill>
                  <a:srgbClr val="FFC000"/>
                </a:solidFill>
              </a:rPr>
              <a:t>Workshop to the TRB Automated Vehicles Symposium 2014, Friday, 18 July</a:t>
            </a:r>
          </a:p>
        </p:txBody>
      </p:sp>
    </p:spTree>
    <p:extLst>
      <p:ext uri="{BB962C8B-B14F-4D97-AF65-F5344CB8AC3E}">
        <p14:creationId xmlns:p14="http://schemas.microsoft.com/office/powerpoint/2010/main" val="216613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098" y="3285172"/>
            <a:ext cx="3885902" cy="2585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33" y="381000"/>
            <a:ext cx="39560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39" y="3276600"/>
            <a:ext cx="3919368" cy="2602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96098" y="228600"/>
            <a:ext cx="426690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potential transformations in the interior of a </a:t>
            </a:r>
            <a:r>
              <a:rPr lang="en-US" sz="2400" dirty="0" smtClean="0"/>
              <a:t>full self-driving </a:t>
            </a:r>
            <a:r>
              <a:rPr lang="en-US" sz="2400" dirty="0"/>
              <a:t>car, as demonstrated by the Swiss design </a:t>
            </a:r>
            <a:r>
              <a:rPr lang="en-US" sz="2400" dirty="0" smtClean="0"/>
              <a:t>firm </a:t>
            </a:r>
            <a:r>
              <a:rPr lang="en-US" sz="2400" dirty="0" err="1" smtClean="0"/>
              <a:t>Rinspeed</a:t>
            </a:r>
            <a:r>
              <a:rPr lang="en-US" sz="2400" dirty="0" smtClean="0"/>
              <a:t> </a:t>
            </a:r>
            <a:r>
              <a:rPr lang="en-US" sz="2400" dirty="0"/>
              <a:t>in the Geneva Motor Show on March </a:t>
            </a:r>
            <a:r>
              <a:rPr lang="en-US" sz="2400" dirty="0" smtClean="0"/>
              <a:t>2014. Their </a:t>
            </a:r>
            <a:r>
              <a:rPr lang="en-US" sz="2400" dirty="0"/>
              <a:t>concept car ‘</a:t>
            </a:r>
            <a:r>
              <a:rPr lang="en-US" sz="2400" dirty="0" err="1"/>
              <a:t>Xchange</a:t>
            </a:r>
            <a:r>
              <a:rPr lang="en-US" sz="2400" dirty="0"/>
              <a:t>’ was a Tesla model S.</a:t>
            </a:r>
          </a:p>
          <a:p>
            <a:r>
              <a:rPr lang="en-US" dirty="0"/>
              <a:t>Source: http://www.rinspeed.eu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180892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Envisioning Automated Vehicles within the Built </a:t>
            </a:r>
            <a:r>
              <a:rPr lang="en-US" sz="2000" dirty="0" smtClean="0">
                <a:solidFill>
                  <a:srgbClr val="FFC000"/>
                </a:solidFill>
              </a:rPr>
              <a:t>Environment: 2020</a:t>
            </a:r>
            <a:r>
              <a:rPr lang="en-US" sz="2000" dirty="0">
                <a:solidFill>
                  <a:srgbClr val="FFC000"/>
                </a:solidFill>
              </a:rPr>
              <a:t>, 2035, 2050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Ancillary </a:t>
            </a:r>
            <a:r>
              <a:rPr lang="en-US" dirty="0">
                <a:solidFill>
                  <a:srgbClr val="FFC000"/>
                </a:solidFill>
              </a:rPr>
              <a:t>Workshop to the TRB Automated Vehicles Symposium 2014, Friday, 18 July</a:t>
            </a:r>
          </a:p>
        </p:txBody>
      </p:sp>
    </p:spTree>
    <p:extLst>
      <p:ext uri="{BB962C8B-B14F-4D97-AF65-F5344CB8AC3E}">
        <p14:creationId xmlns:p14="http://schemas.microsoft.com/office/powerpoint/2010/main" val="216613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5638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92D050"/>
                </a:solidFill>
              </a:rPr>
              <a:t>2050</a:t>
            </a:r>
          </a:p>
          <a:p>
            <a:r>
              <a:rPr lang="en-US" sz="2400" dirty="0"/>
              <a:t>During the 2050s, nearly all of the vehicles in use </a:t>
            </a:r>
            <a:r>
              <a:rPr lang="en-US" sz="2400" dirty="0" smtClean="0"/>
              <a:t>are likely </a:t>
            </a:r>
            <a:r>
              <a:rPr lang="en-US" sz="2400" dirty="0"/>
              <a:t>to be self-driving cars, with full self-driving </a:t>
            </a:r>
            <a:r>
              <a:rPr lang="en-US" sz="2400" dirty="0" smtClean="0"/>
              <a:t>automation being </a:t>
            </a:r>
            <a:r>
              <a:rPr lang="en-US" sz="2400" dirty="0"/>
              <a:t>a standard feature on most new vehicles</a:t>
            </a:r>
          </a:p>
          <a:p>
            <a:r>
              <a:rPr lang="en-US" sz="2400" dirty="0"/>
              <a:t>(</a:t>
            </a:r>
            <a:r>
              <a:rPr lang="en-US" sz="2400" dirty="0" err="1"/>
              <a:t>Litman</a:t>
            </a:r>
            <a:r>
              <a:rPr lang="en-US" sz="2400" dirty="0"/>
              <a:t>, 2013; </a:t>
            </a:r>
            <a:r>
              <a:rPr lang="en-US" sz="2400" dirty="0" err="1"/>
              <a:t>Juliussen</a:t>
            </a:r>
            <a:r>
              <a:rPr lang="en-US" sz="2400" dirty="0"/>
              <a:t> &amp; Carlson, 2014).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180892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Envisioning Automated Vehicles within the Built </a:t>
            </a:r>
            <a:r>
              <a:rPr lang="en-US" sz="2000" dirty="0" smtClean="0">
                <a:solidFill>
                  <a:srgbClr val="FFC000"/>
                </a:solidFill>
              </a:rPr>
              <a:t>Environment: 2020</a:t>
            </a:r>
            <a:r>
              <a:rPr lang="en-US" sz="2000" dirty="0">
                <a:solidFill>
                  <a:srgbClr val="FFC000"/>
                </a:solidFill>
              </a:rPr>
              <a:t>, 2035, 2050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Ancillary </a:t>
            </a:r>
            <a:r>
              <a:rPr lang="en-US" dirty="0">
                <a:solidFill>
                  <a:srgbClr val="FFC000"/>
                </a:solidFill>
              </a:rPr>
              <a:t>Workshop to the TRB Automated Vehicles Symposium 2014, Friday, 18 July</a:t>
            </a:r>
          </a:p>
        </p:txBody>
      </p:sp>
    </p:spTree>
    <p:extLst>
      <p:ext uri="{BB962C8B-B14F-4D97-AF65-F5344CB8AC3E}">
        <p14:creationId xmlns:p14="http://schemas.microsoft.com/office/powerpoint/2010/main" val="216613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584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Sanders McDonald</dc:creator>
  <cp:lastModifiedBy>Shannon Sanders McDonald</cp:lastModifiedBy>
  <cp:revision>24</cp:revision>
  <dcterms:created xsi:type="dcterms:W3CDTF">2014-07-14T02:44:57Z</dcterms:created>
  <dcterms:modified xsi:type="dcterms:W3CDTF">2014-07-18T04:52:50Z</dcterms:modified>
</cp:coreProperties>
</file>