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5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8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2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5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D297-07ED-478B-A279-5183E6D901E5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480C-8FBC-472D-950C-91FDC3FD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transit.org/" TargetMode="External"/><Relationship Id="rId2" Type="http://schemas.openxmlformats.org/officeDocument/2006/relationships/hyperlink" Target="mailto:RMJcar@umd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Roadway Scene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Reuben Juster, EIT</a:t>
            </a:r>
          </a:p>
          <a:p>
            <a:r>
              <a:rPr lang="en-US" dirty="0" smtClean="0"/>
              <a:t>Faculty Research Assistant</a:t>
            </a:r>
          </a:p>
          <a:p>
            <a:r>
              <a:rPr lang="en-US" dirty="0" smtClean="0"/>
              <a:t>University of Maryland College Park</a:t>
            </a:r>
          </a:p>
          <a:p>
            <a:r>
              <a:rPr lang="en-US" dirty="0" err="1" smtClean="0"/>
              <a:t>CATTworks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486" y="4952326"/>
            <a:ext cx="2338599" cy="17883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28944" y="4982489"/>
            <a:ext cx="1944112" cy="17883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1" y="5528783"/>
            <a:ext cx="3773923" cy="82761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5" y="286286"/>
            <a:ext cx="2168665" cy="162343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0"/>
          <a:stretch/>
        </p:blipFill>
        <p:spPr bwMode="auto">
          <a:xfrm>
            <a:off x="4679645" y="310646"/>
            <a:ext cx="2265770" cy="1623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7592"/>
          <a:stretch/>
        </p:blipFill>
        <p:spPr>
          <a:xfrm>
            <a:off x="2217220" y="295329"/>
            <a:ext cx="2462427" cy="1623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417" y="286286"/>
            <a:ext cx="2170011" cy="162541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8553" y="1909720"/>
          <a:ext cx="9066872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8665"/>
                <a:gridCol w="2273862"/>
                <a:gridCol w="2443794"/>
                <a:gridCol w="2180551"/>
              </a:tblGrid>
              <a:tr h="445062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Wikipedia.org, 2009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System: Vancouver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Skytrain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Source: Wired.com 2008</a:t>
                      </a:r>
                    </a:p>
                    <a:p>
                      <a:pPr algn="ctr"/>
                      <a:r>
                        <a:rPr lang="en-US" sz="1200" dirty="0" smtClean="0"/>
                        <a:t>System: PATH Experimental</a:t>
                      </a:r>
                      <a:r>
                        <a:rPr lang="en-US" sz="1200" baseline="0" dirty="0" smtClean="0"/>
                        <a:t> Bus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Time Magazine, 2011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System: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Masdar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City PRT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Source:</a:t>
                      </a:r>
                      <a:r>
                        <a:rPr lang="en-US" sz="800" baseline="0" dirty="0" smtClean="0"/>
                        <a:t> Des Moines Area Regional Transit, 2014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System: </a:t>
                      </a:r>
                      <a:r>
                        <a:rPr lang="en-US" sz="1200" baseline="0" dirty="0" err="1" smtClean="0"/>
                        <a:t>Paratransit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8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Street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Typical main street in medium city</a:t>
            </a:r>
          </a:p>
          <a:p>
            <a:r>
              <a:rPr lang="en-US" dirty="0" smtClean="0"/>
              <a:t>Parallel parking</a:t>
            </a:r>
          </a:p>
          <a:p>
            <a:r>
              <a:rPr lang="en-US" dirty="0" smtClean="0"/>
              <a:t>Sidewalks</a:t>
            </a:r>
          </a:p>
          <a:p>
            <a:r>
              <a:rPr lang="en-US" dirty="0" smtClean="0"/>
              <a:t>Small painted </a:t>
            </a:r>
            <a:r>
              <a:rPr lang="en-US" dirty="0"/>
              <a:t>m</a:t>
            </a:r>
            <a:r>
              <a:rPr lang="en-US" dirty="0" smtClean="0"/>
              <a:t>edian</a:t>
            </a:r>
          </a:p>
          <a:p>
            <a:r>
              <a:rPr lang="en-US" dirty="0" smtClean="0"/>
              <a:t>Frequent bus 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ttp://blog.slocountyhomes.com/wp-content/uploads/2010/08/IMG_113854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110" y="1825625"/>
            <a:ext cx="342627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99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Street Cross Section (Now)</a:t>
            </a:r>
            <a:endParaRPr lang="en-US" dirty="0"/>
          </a:p>
        </p:txBody>
      </p:sp>
      <p:pic>
        <p:nvPicPr>
          <p:cNvPr id="6" name="irc_mi" descr="http://greatergreater.com/images/201403/6thn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55" y="1690689"/>
            <a:ext cx="7931195" cy="400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00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Street Cross Section </a:t>
            </a:r>
            <a:r>
              <a:rPr lang="en-US" dirty="0" smtClean="0"/>
              <a:t>(Future)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precision, narrower lanes</a:t>
            </a:r>
          </a:p>
          <a:p>
            <a:r>
              <a:rPr lang="en-US" dirty="0" smtClean="0"/>
              <a:t>Guideways?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643" t="23930" r="5215" b="33805"/>
          <a:stretch/>
        </p:blipFill>
        <p:spPr>
          <a:xfrm>
            <a:off x="265248" y="4529595"/>
            <a:ext cx="8613504" cy="22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7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Street Block (Now)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077" y="1690689"/>
            <a:ext cx="8235846" cy="3509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550570" y="3343702"/>
            <a:ext cx="6310771" cy="1119116"/>
            <a:chOff x="0" y="0"/>
            <a:chExt cx="3521630" cy="577874"/>
          </a:xfrm>
        </p:grpSpPr>
        <p:sp>
          <p:nvSpPr>
            <p:cNvPr id="8" name="Freeform 7"/>
            <p:cNvSpPr/>
            <p:nvPr/>
          </p:nvSpPr>
          <p:spPr>
            <a:xfrm>
              <a:off x="0" y="0"/>
              <a:ext cx="3521630" cy="577874"/>
            </a:xfrm>
            <a:custGeom>
              <a:avLst/>
              <a:gdLst>
                <a:gd name="connsiteX0" fmla="*/ 98578 w 3521630"/>
                <a:gd name="connsiteY0" fmla="*/ 312732 h 577874"/>
                <a:gd name="connsiteX1" fmla="*/ 3443447 w 3521630"/>
                <a:gd name="connsiteY1" fmla="*/ 0 h 577874"/>
                <a:gd name="connsiteX2" fmla="*/ 3521630 w 3521630"/>
                <a:gd name="connsiteY2" fmla="*/ 200556 h 577874"/>
                <a:gd name="connsiteX3" fmla="*/ 1669035 w 3521630"/>
                <a:gd name="connsiteY3" fmla="*/ 377318 h 577874"/>
                <a:gd name="connsiteX4" fmla="*/ 0 w 3521630"/>
                <a:gd name="connsiteY4" fmla="*/ 577874 h 577874"/>
                <a:gd name="connsiteX5" fmla="*/ 98578 w 3521630"/>
                <a:gd name="connsiteY5" fmla="*/ 312732 h 57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1630" h="577874">
                  <a:moveTo>
                    <a:pt x="98578" y="312732"/>
                  </a:moveTo>
                  <a:lnTo>
                    <a:pt x="3443447" y="0"/>
                  </a:lnTo>
                  <a:lnTo>
                    <a:pt x="3521630" y="200556"/>
                  </a:lnTo>
                  <a:lnTo>
                    <a:pt x="1669035" y="377318"/>
                  </a:lnTo>
                  <a:lnTo>
                    <a:pt x="0" y="577874"/>
                  </a:lnTo>
                  <a:lnTo>
                    <a:pt x="98578" y="312732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431235" y="83489"/>
              <a:ext cx="2042160" cy="1936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7708" y="278296"/>
              <a:ext cx="1379855" cy="1492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35210" y="107343"/>
              <a:ext cx="2042160" cy="1936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5659" y="302150"/>
              <a:ext cx="1379855" cy="1492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5530" y="277128"/>
              <a:ext cx="965346" cy="90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886323" y="147100"/>
              <a:ext cx="598269" cy="574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45882" y="266369"/>
              <a:ext cx="97727" cy="61506"/>
              <a:chOff x="0" y="0"/>
              <a:chExt cx="97727" cy="6150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28575"/>
                <a:ext cx="97727" cy="32931"/>
                <a:chOff x="0" y="0"/>
                <a:chExt cx="97727" cy="32931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0" y="0"/>
                  <a:ext cx="97727" cy="32931"/>
                  <a:chOff x="0" y="0"/>
                  <a:chExt cx="97727" cy="32931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0" y="11430"/>
                    <a:ext cx="97727" cy="1034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3810" y="22860"/>
                    <a:ext cx="20610" cy="10071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0" y="9525"/>
                    <a:ext cx="20688" cy="131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6670" y="0"/>
                    <a:ext cx="20955" cy="190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26670" y="0"/>
                  <a:ext cx="6747" cy="762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Arc 38"/>
              <p:cNvSpPr/>
              <p:nvPr/>
            </p:nvSpPr>
            <p:spPr>
              <a:xfrm rot="9809551">
                <a:off x="32385" y="0"/>
                <a:ext cx="45719" cy="45719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0800000">
              <a:off x="3224254" y="170953"/>
              <a:ext cx="97727" cy="23406"/>
              <a:chOff x="0" y="9525"/>
              <a:chExt cx="97727" cy="2340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0" y="11430"/>
                <a:ext cx="97727" cy="103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810" y="22860"/>
                <a:ext cx="20610" cy="1007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0" y="9525"/>
                <a:ext cx="20688" cy="131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rot="10149133" flipV="1">
              <a:off x="3220278" y="111319"/>
              <a:ext cx="97727" cy="61506"/>
              <a:chOff x="0" y="0"/>
              <a:chExt cx="97727" cy="6150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28575"/>
                <a:ext cx="97727" cy="32931"/>
                <a:chOff x="0" y="0"/>
                <a:chExt cx="97727" cy="32931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0" y="0"/>
                  <a:ext cx="97727" cy="32931"/>
                  <a:chOff x="0" y="0"/>
                  <a:chExt cx="97727" cy="32931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0" y="11430"/>
                    <a:ext cx="97727" cy="1034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3810" y="22860"/>
                    <a:ext cx="20610" cy="10071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V="1">
                    <a:off x="0" y="9525"/>
                    <a:ext cx="20688" cy="131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26670" y="0"/>
                    <a:ext cx="20955" cy="190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26670" y="0"/>
                  <a:ext cx="6747" cy="762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Arc 27"/>
              <p:cNvSpPr/>
              <p:nvPr/>
            </p:nvSpPr>
            <p:spPr>
              <a:xfrm rot="9809551">
                <a:off x="32385" y="0"/>
                <a:ext cx="45719" cy="45719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20910510" flipV="1">
              <a:off x="337930" y="345882"/>
              <a:ext cx="97727" cy="61506"/>
              <a:chOff x="0" y="0"/>
              <a:chExt cx="97727" cy="6150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0" y="28575"/>
                <a:ext cx="97727" cy="32931"/>
                <a:chOff x="0" y="0"/>
                <a:chExt cx="97727" cy="32931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0" y="0"/>
                  <a:ext cx="97727" cy="32931"/>
                  <a:chOff x="0" y="0"/>
                  <a:chExt cx="97727" cy="32931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0" y="11430"/>
                    <a:ext cx="97727" cy="1034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810" y="22860"/>
                    <a:ext cx="20610" cy="10071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0" y="9525"/>
                    <a:ext cx="20688" cy="131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6670" y="0"/>
                    <a:ext cx="20955" cy="190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26670" y="0"/>
                  <a:ext cx="6747" cy="762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Arc 19"/>
              <p:cNvSpPr/>
              <p:nvPr/>
            </p:nvSpPr>
            <p:spPr>
              <a:xfrm rot="9809551">
                <a:off x="32385" y="0"/>
                <a:ext cx="45719" cy="45719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347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 Street Block </a:t>
            </a:r>
            <a:r>
              <a:rPr lang="en-US" dirty="0" smtClean="0"/>
              <a:t>(Future)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parking spaces?</a:t>
            </a:r>
          </a:p>
          <a:p>
            <a:r>
              <a:rPr lang="en-US" dirty="0" smtClean="0"/>
              <a:t>Smaller turn bays?</a:t>
            </a:r>
          </a:p>
          <a:p>
            <a:r>
              <a:rPr lang="en-US" dirty="0" smtClean="0"/>
              <a:t>More drop off/ pick up zones?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449" y="3248168"/>
            <a:ext cx="8103888" cy="3452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eform 4"/>
          <p:cNvSpPr>
            <a:spLocks noChangeAspect="1"/>
          </p:cNvSpPr>
          <p:nvPr/>
        </p:nvSpPr>
        <p:spPr>
          <a:xfrm rot="194430">
            <a:off x="1593946" y="4685957"/>
            <a:ext cx="6258300" cy="1536453"/>
          </a:xfrm>
          <a:custGeom>
            <a:avLst/>
            <a:gdLst>
              <a:gd name="connsiteX0" fmla="*/ 98578 w 3521630"/>
              <a:gd name="connsiteY0" fmla="*/ 312732 h 577874"/>
              <a:gd name="connsiteX1" fmla="*/ 3443447 w 3521630"/>
              <a:gd name="connsiteY1" fmla="*/ 0 h 577874"/>
              <a:gd name="connsiteX2" fmla="*/ 3521630 w 3521630"/>
              <a:gd name="connsiteY2" fmla="*/ 200556 h 577874"/>
              <a:gd name="connsiteX3" fmla="*/ 1669035 w 3521630"/>
              <a:gd name="connsiteY3" fmla="*/ 377318 h 577874"/>
              <a:gd name="connsiteX4" fmla="*/ 0 w 3521630"/>
              <a:gd name="connsiteY4" fmla="*/ 577874 h 577874"/>
              <a:gd name="connsiteX5" fmla="*/ 98578 w 3521630"/>
              <a:gd name="connsiteY5" fmla="*/ 312732 h 57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1630" h="577874">
                <a:moveTo>
                  <a:pt x="98578" y="312732"/>
                </a:moveTo>
                <a:lnTo>
                  <a:pt x="3443447" y="0"/>
                </a:lnTo>
                <a:lnTo>
                  <a:pt x="3521630" y="200556"/>
                </a:lnTo>
                <a:lnTo>
                  <a:pt x="1669035" y="377318"/>
                </a:lnTo>
                <a:lnTo>
                  <a:pt x="0" y="577874"/>
                </a:lnTo>
                <a:lnTo>
                  <a:pt x="98578" y="312732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Arterial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MOBILITY </a:t>
            </a:r>
            <a:r>
              <a:rPr lang="en-US" sz="1800" dirty="0" smtClean="0"/>
              <a:t>accessibility</a:t>
            </a:r>
          </a:p>
          <a:p>
            <a:r>
              <a:rPr lang="en-US" dirty="0" smtClean="0"/>
              <a:t>Big box stores</a:t>
            </a:r>
          </a:p>
          <a:p>
            <a:r>
              <a:rPr lang="en-US" dirty="0" smtClean="0"/>
              <a:t>Frontage roads</a:t>
            </a:r>
          </a:p>
          <a:p>
            <a:r>
              <a:rPr lang="en-US" dirty="0" smtClean="0"/>
              <a:t>Pedestrians?</a:t>
            </a:r>
          </a:p>
          <a:p>
            <a:r>
              <a:rPr lang="en-US" dirty="0" smtClean="0"/>
              <a:t>Ugh, buses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989" y="1690688"/>
            <a:ext cx="4749112" cy="35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Arterial Blocks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821349"/>
            <a:ext cx="3868340" cy="3660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821350"/>
            <a:ext cx="3887391" cy="3254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826" y="1276007"/>
            <a:ext cx="4054356" cy="5152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 rot="21436537">
            <a:off x="1971201" y="1296937"/>
            <a:ext cx="999604" cy="50001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4197" y="1276006"/>
            <a:ext cx="4051154" cy="5152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 rot="21436537">
            <a:off x="6126175" y="1294346"/>
            <a:ext cx="893339" cy="51149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RMJcar@umd.edu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W: (301) 314-0426</a:t>
            </a:r>
          </a:p>
          <a:p>
            <a:pPr marL="0" indent="0">
              <a:buNone/>
            </a:pPr>
            <a:r>
              <a:rPr lang="en-US" dirty="0"/>
              <a:t>M: (310) 597-2300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http://www.advancedtransit.org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http://www.catt.umd.edu/</a:t>
            </a:r>
          </a:p>
        </p:txBody>
      </p:sp>
    </p:spTree>
    <p:extLst>
      <p:ext uri="{BB962C8B-B14F-4D97-AF65-F5344CB8AC3E}">
        <p14:creationId xmlns:p14="http://schemas.microsoft.com/office/powerpoint/2010/main" val="5936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163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Roadway Scene</vt:lpstr>
      <vt:lpstr>Main Street</vt:lpstr>
      <vt:lpstr>Main Street Cross Section (Now)</vt:lpstr>
      <vt:lpstr>Main Street Cross Section (Future)</vt:lpstr>
      <vt:lpstr>Main Street Block (Now)</vt:lpstr>
      <vt:lpstr>Main Street Block (Future)</vt:lpstr>
      <vt:lpstr>Arterial</vt:lpstr>
      <vt:lpstr>Arterial Blocks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Roadway Scene</dc:title>
  <dc:creator>Reuben Juster</dc:creator>
  <cp:lastModifiedBy>Reuben Juster</cp:lastModifiedBy>
  <cp:revision>8</cp:revision>
  <dcterms:created xsi:type="dcterms:W3CDTF">2014-07-16T16:21:52Z</dcterms:created>
  <dcterms:modified xsi:type="dcterms:W3CDTF">2014-07-16T18:05:54Z</dcterms:modified>
</cp:coreProperties>
</file>