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58" r:id="rId4"/>
    <p:sldId id="256" r:id="rId5"/>
    <p:sldId id="263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8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8C06-820D-41BD-9334-FF6ECB9FDCE1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35E2-5943-4C17-B95A-87335809C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transit.org/" TargetMode="External"/><Relationship Id="rId2" Type="http://schemas.openxmlformats.org/officeDocument/2006/relationships/hyperlink" Target="mailto:RMJcar@umd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 </a:t>
            </a:r>
            <a:r>
              <a:rPr lang="en-US" dirty="0" smtClean="0"/>
              <a:t>Notecard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Reuben Juster, EIT</a:t>
            </a:r>
          </a:p>
          <a:p>
            <a:r>
              <a:rPr lang="en-US" dirty="0" smtClean="0"/>
              <a:t>Faculty Research Assistant</a:t>
            </a:r>
          </a:p>
          <a:p>
            <a:r>
              <a:rPr lang="en-US" dirty="0" smtClean="0"/>
              <a:t>University of Maryland College Park</a:t>
            </a:r>
          </a:p>
          <a:p>
            <a:r>
              <a:rPr lang="en-US" dirty="0" err="1" smtClean="0"/>
              <a:t>CATTworks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484" y="4952326"/>
            <a:ext cx="2338599" cy="17883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28944" y="4982489"/>
            <a:ext cx="1944112" cy="1788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79" y="5528781"/>
            <a:ext cx="3773923" cy="82761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" y="286286"/>
            <a:ext cx="2168665" cy="162343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0"/>
          <a:stretch/>
        </p:blipFill>
        <p:spPr bwMode="auto">
          <a:xfrm>
            <a:off x="4679645" y="310646"/>
            <a:ext cx="2265770" cy="1623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7592"/>
          <a:stretch/>
        </p:blipFill>
        <p:spPr>
          <a:xfrm>
            <a:off x="2217218" y="295329"/>
            <a:ext cx="2462427" cy="1623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415" y="286286"/>
            <a:ext cx="2170011" cy="162541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8553" y="1909720"/>
          <a:ext cx="9066872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665"/>
                <a:gridCol w="2273862"/>
                <a:gridCol w="2443794"/>
                <a:gridCol w="2180551"/>
              </a:tblGrid>
              <a:tr h="44506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Wikipedia.org, 2009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System: Vancouver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Skytrain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Source: Wired.com 2008</a:t>
                      </a:r>
                    </a:p>
                    <a:p>
                      <a:pPr algn="ctr"/>
                      <a:r>
                        <a:rPr lang="en-US" sz="1200" dirty="0" smtClean="0"/>
                        <a:t>System: PATH Experimental</a:t>
                      </a:r>
                      <a:r>
                        <a:rPr lang="en-US" sz="1200" baseline="0" dirty="0" smtClean="0"/>
                        <a:t> Bus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Time Magazine, 2011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System: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City PRT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Source:</a:t>
                      </a:r>
                      <a:r>
                        <a:rPr lang="en-US" sz="800" baseline="0" dirty="0" smtClean="0"/>
                        <a:t> Des Moines Area Regional Transit, 2014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System: </a:t>
                      </a:r>
                      <a:r>
                        <a:rPr lang="en-US" sz="1200" baseline="0" dirty="0" err="1" smtClean="0"/>
                        <a:t>Paratransit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4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20" y="1873449"/>
            <a:ext cx="3629136" cy="36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3" y="330200"/>
            <a:ext cx="727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Transit Levels of Automation</a:t>
            </a: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5654" y="1396995"/>
          <a:ext cx="8844597" cy="47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63"/>
                <a:gridCol w="2055377"/>
                <a:gridCol w="2006825"/>
                <a:gridCol w="1958272"/>
                <a:gridCol w="1869260"/>
              </a:tblGrid>
              <a:tr h="945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Year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2020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2035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5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2050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irc_mi" descr="http://www.clipartbest.com/download?clipart=MTLLdGka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13933"/>
            <a:ext cx="779462" cy="90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741" t="7037" r="11185" b="10889"/>
          <a:stretch/>
        </p:blipFill>
        <p:spPr>
          <a:xfrm>
            <a:off x="3792457" y="1493232"/>
            <a:ext cx="745677" cy="8262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12842" y="1479253"/>
            <a:ext cx="983131" cy="840190"/>
            <a:chOff x="1470213" y="3158070"/>
            <a:chExt cx="983131" cy="84019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604685" y="3502213"/>
              <a:ext cx="516217" cy="4930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49401" y="3158070"/>
              <a:ext cx="529168" cy="745063"/>
              <a:chOff x="1549401" y="3158070"/>
              <a:chExt cx="529168" cy="745063"/>
            </a:xfrm>
          </p:grpSpPr>
          <p:sp>
            <p:nvSpPr>
              <p:cNvPr id="14" name="Flowchart: Delay 13"/>
              <p:cNvSpPr/>
              <p:nvPr/>
            </p:nvSpPr>
            <p:spPr>
              <a:xfrm rot="16200000">
                <a:off x="1509187" y="3198284"/>
                <a:ext cx="609595" cy="529168"/>
              </a:xfrm>
              <a:prstGeom prst="flowChartDelay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9033" y="3767666"/>
                <a:ext cx="127000" cy="1354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24429" y="3767666"/>
                <a:ext cx="127000" cy="13546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91733" y="3619765"/>
                <a:ext cx="127000" cy="127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13473" y="3619765"/>
                <a:ext cx="127000" cy="127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1470213" y="3462868"/>
              <a:ext cx="596404" cy="5353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828553" y="3514165"/>
              <a:ext cx="502271" cy="48409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942601" y="3514165"/>
              <a:ext cx="510743" cy="48409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359" y="1437291"/>
            <a:ext cx="1367065" cy="796114"/>
          </a:xfrm>
          <a:prstGeom prst="rect">
            <a:avLst/>
          </a:prstGeom>
        </p:spPr>
      </p:pic>
      <p:pic>
        <p:nvPicPr>
          <p:cNvPr id="20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309">
            <a:off x="1177020" y="2917539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309">
            <a:off x="1177020" y="3815897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309">
            <a:off x="1177018" y="4717855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3225447" y="2917540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3225446" y="3891894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3201686" y="4742089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2166343" y="5702739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309">
            <a:off x="5197401" y="2941774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309">
            <a:off x="5169125" y="3867659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8" cstate="print">
            <a:lum brigh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5197400" y="4771121"/>
            <a:ext cx="830881" cy="3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7118268" y="2949934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7118268" y="3867659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2025">
            <a:off x="7193114" y="4785383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161" y="2456235"/>
            <a:ext cx="764070" cy="7640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292" y="2475489"/>
            <a:ext cx="764070" cy="7640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4200" y="2524456"/>
            <a:ext cx="764070" cy="764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4200" y="3439215"/>
            <a:ext cx="764070" cy="764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9823" y="3448877"/>
            <a:ext cx="754408" cy="7544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957" y="4399303"/>
            <a:ext cx="754408" cy="7544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126" y="3430588"/>
            <a:ext cx="764070" cy="764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9031" y="4408467"/>
            <a:ext cx="754408" cy="7544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982" y="2439979"/>
            <a:ext cx="819242" cy="8192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9077" y="3400480"/>
            <a:ext cx="819242" cy="8192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5702" y="4336917"/>
            <a:ext cx="819242" cy="819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217" y="4343633"/>
            <a:ext cx="819242" cy="81924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4937" y="5213848"/>
            <a:ext cx="819242" cy="819242"/>
          </a:xfrm>
          <a:prstGeom prst="rect">
            <a:avLst/>
          </a:prstGeom>
        </p:spPr>
      </p:pic>
      <p:pic>
        <p:nvPicPr>
          <p:cNvPr id="46" name="Picture 2" descr="http://openclipart.org/image/800px/svg_to_png/173524/tikigiki_misc-railroad-tracks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309">
            <a:off x="515892" y="6349880"/>
            <a:ext cx="830881" cy="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724" y="6189003"/>
            <a:ext cx="548264" cy="54826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39073" y="6339257"/>
            <a:ext cx="370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Guideway</a:t>
            </a:r>
            <a:r>
              <a:rPr lang="en-US" dirty="0" smtClean="0"/>
              <a:t>/ Level of Segregation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67058" y="6356896"/>
            <a:ext cx="242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of Automation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Reuben Juster, EIT</a:t>
            </a:r>
          </a:p>
          <a:p>
            <a:r>
              <a:rPr lang="en-US" dirty="0" smtClean="0"/>
              <a:t>Faculty Research Assistant</a:t>
            </a:r>
          </a:p>
          <a:p>
            <a:r>
              <a:rPr lang="en-US" dirty="0" smtClean="0"/>
              <a:t>University of Maryland College Park</a:t>
            </a:r>
          </a:p>
          <a:p>
            <a:r>
              <a:rPr lang="en-US" dirty="0" err="1" smtClean="0"/>
              <a:t>CATTworks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484" y="4952326"/>
            <a:ext cx="2338599" cy="17883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28944" y="4982489"/>
            <a:ext cx="1944112" cy="1788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79" y="5528781"/>
            <a:ext cx="3773923" cy="82761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" y="286286"/>
            <a:ext cx="2168665" cy="162343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0"/>
          <a:stretch/>
        </p:blipFill>
        <p:spPr bwMode="auto">
          <a:xfrm>
            <a:off x="4679645" y="310646"/>
            <a:ext cx="2265770" cy="1623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7592"/>
          <a:stretch/>
        </p:blipFill>
        <p:spPr>
          <a:xfrm>
            <a:off x="2217218" y="295329"/>
            <a:ext cx="2462427" cy="1623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415" y="286286"/>
            <a:ext cx="2170011" cy="162541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18817"/>
              </p:ext>
            </p:extLst>
          </p:nvPr>
        </p:nvGraphicFramePr>
        <p:xfrm>
          <a:off x="48553" y="1909720"/>
          <a:ext cx="9066872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665"/>
                <a:gridCol w="2273862"/>
                <a:gridCol w="2443794"/>
                <a:gridCol w="2180551"/>
              </a:tblGrid>
              <a:tr h="445062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Wikipedia.org, 2009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System: Vancouver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Skytrain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Source: Wired.com 2008</a:t>
                      </a:r>
                    </a:p>
                    <a:p>
                      <a:pPr algn="ctr"/>
                      <a:r>
                        <a:rPr lang="en-US" sz="1200" dirty="0" smtClean="0"/>
                        <a:t>System: PATH Experimental</a:t>
                      </a:r>
                      <a:r>
                        <a:rPr lang="en-US" sz="1200" baseline="0" dirty="0" smtClean="0"/>
                        <a:t> Bus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Source: Time Magazine, 2011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System: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City PRT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Source:</a:t>
                      </a:r>
                      <a:r>
                        <a:rPr lang="en-US" sz="800" baseline="0" dirty="0" smtClean="0"/>
                        <a:t> Des Moines Area Regional Transit, 2014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System: </a:t>
                      </a:r>
                      <a:r>
                        <a:rPr lang="en-US" sz="1200" baseline="0" dirty="0" err="1" smtClean="0"/>
                        <a:t>Paratransit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0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20" y="1873449"/>
            <a:ext cx="3629136" cy="36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43680" y="-139766"/>
            <a:ext cx="7333416" cy="5782579"/>
            <a:chOff x="320930" y="-139766"/>
            <a:chExt cx="8356166" cy="6997768"/>
          </a:xfrm>
        </p:grpSpPr>
        <p:sp>
          <p:nvSpPr>
            <p:cNvPr id="4" name="Left-Right Arrow 3"/>
            <p:cNvSpPr/>
            <p:nvPr/>
          </p:nvSpPr>
          <p:spPr>
            <a:xfrm rot="10800000">
              <a:off x="914399" y="5977467"/>
              <a:ext cx="7762697" cy="483491"/>
            </a:xfrm>
            <a:prstGeom prst="leftRightArrow">
              <a:avLst/>
            </a:prstGeom>
            <a:gradFill flip="none" rotWithShape="1"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-Right Arrow 4"/>
            <p:cNvSpPr/>
            <p:nvPr/>
          </p:nvSpPr>
          <p:spPr>
            <a:xfrm rot="5400000">
              <a:off x="-1990114" y="3081249"/>
              <a:ext cx="5809025" cy="466903"/>
            </a:xfrm>
            <a:prstGeom prst="leftRightArrow">
              <a:avLst/>
            </a:prstGeom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0947" y="6428511"/>
              <a:ext cx="7996149" cy="37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Full                                                      Level of Segregation                                                              None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3002603" y="3183767"/>
              <a:ext cx="6997768" cy="350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None                             Level of Automation                                        Full</a:t>
              </a:r>
              <a:endParaRPr lang="en-US" sz="1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43679" y="5919537"/>
            <a:ext cx="1014510" cy="445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92116" y="5871779"/>
            <a:ext cx="1010652" cy="4925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4836695" y="5775158"/>
            <a:ext cx="1010652" cy="6858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Pod Car</a:t>
            </a:r>
            <a:endParaRPr lang="en-US" sz="1400" dirty="0"/>
          </a:p>
        </p:txBody>
      </p:sp>
      <p:sp>
        <p:nvSpPr>
          <p:cNvPr id="14" name="Diamond 13"/>
          <p:cNvSpPr/>
          <p:nvPr/>
        </p:nvSpPr>
        <p:spPr>
          <a:xfrm>
            <a:off x="385011" y="4340975"/>
            <a:ext cx="958668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2014</a:t>
            </a:r>
            <a:endParaRPr lang="en-US" sz="1100" dirty="0"/>
          </a:p>
        </p:txBody>
      </p:sp>
      <p:sp>
        <p:nvSpPr>
          <p:cNvPr id="15" name="Diamond 14"/>
          <p:cNvSpPr/>
          <p:nvPr/>
        </p:nvSpPr>
        <p:spPr>
          <a:xfrm>
            <a:off x="385011" y="2973618"/>
            <a:ext cx="958668" cy="9144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2020</a:t>
            </a:r>
            <a:endParaRPr lang="en-US" sz="1100" dirty="0"/>
          </a:p>
        </p:txBody>
      </p:sp>
      <p:sp>
        <p:nvSpPr>
          <p:cNvPr id="16" name="Diamond 15"/>
          <p:cNvSpPr/>
          <p:nvPr/>
        </p:nvSpPr>
        <p:spPr>
          <a:xfrm>
            <a:off x="399986" y="1606261"/>
            <a:ext cx="958668" cy="91440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2035</a:t>
            </a:r>
            <a:endParaRPr lang="en-US" sz="1100" dirty="0"/>
          </a:p>
        </p:txBody>
      </p:sp>
      <p:sp>
        <p:nvSpPr>
          <p:cNvPr id="17" name="Diamond 16"/>
          <p:cNvSpPr/>
          <p:nvPr/>
        </p:nvSpPr>
        <p:spPr>
          <a:xfrm>
            <a:off x="415798" y="238904"/>
            <a:ext cx="958668" cy="9144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2050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2065532" y="3665434"/>
            <a:ext cx="1014510" cy="445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65532" y="1980143"/>
            <a:ext cx="1014510" cy="445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03285" y="480040"/>
            <a:ext cx="966814" cy="451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6414471" y="4471493"/>
            <a:ext cx="1010652" cy="492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375077" y="2781427"/>
            <a:ext cx="1010652" cy="4925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375077" y="1221991"/>
            <a:ext cx="1010652" cy="49255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16705371">
            <a:off x="8309087" y="175637"/>
            <a:ext cx="830179" cy="63744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 smtClean="0"/>
              <a:t>1</a:t>
            </a:r>
            <a:r>
              <a:rPr lang="en-US" sz="1050" dirty="0"/>
              <a:t>3</a:t>
            </a:r>
          </a:p>
        </p:txBody>
      </p:sp>
      <p:sp>
        <p:nvSpPr>
          <p:cNvPr id="27" name="Isosceles Triangle 26"/>
          <p:cNvSpPr/>
          <p:nvPr/>
        </p:nvSpPr>
        <p:spPr>
          <a:xfrm>
            <a:off x="4531777" y="157538"/>
            <a:ext cx="1010652" cy="6858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28" name="Right Triangle 27"/>
          <p:cNvSpPr/>
          <p:nvPr/>
        </p:nvSpPr>
        <p:spPr>
          <a:xfrm>
            <a:off x="2587513" y="-9169"/>
            <a:ext cx="601579" cy="700902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9" name="Right Triangle 28"/>
          <p:cNvSpPr/>
          <p:nvPr/>
        </p:nvSpPr>
        <p:spPr>
          <a:xfrm flipH="1">
            <a:off x="2017181" y="-9169"/>
            <a:ext cx="570332" cy="7009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3" name="Straight Arrow Connector 2"/>
          <p:cNvCxnSpPr>
            <a:stCxn id="22" idx="0"/>
            <a:endCxn id="23" idx="6"/>
          </p:cNvCxnSpPr>
          <p:nvPr/>
        </p:nvCxnSpPr>
        <p:spPr>
          <a:xfrm flipH="1" flipV="1">
            <a:off x="6385729" y="3027706"/>
            <a:ext cx="534068" cy="14437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0"/>
            <a:endCxn id="24" idx="4"/>
          </p:cNvCxnSpPr>
          <p:nvPr/>
        </p:nvCxnSpPr>
        <p:spPr>
          <a:xfrm flipV="1">
            <a:off x="5880403" y="1714548"/>
            <a:ext cx="0" cy="1066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7"/>
            <a:endCxn id="25" idx="1"/>
          </p:cNvCxnSpPr>
          <p:nvPr/>
        </p:nvCxnSpPr>
        <p:spPr>
          <a:xfrm flipV="1">
            <a:off x="6237722" y="893948"/>
            <a:ext cx="2351225" cy="4001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25" idx="0"/>
          </p:cNvCxnSpPr>
          <p:nvPr/>
        </p:nvCxnSpPr>
        <p:spPr>
          <a:xfrm flipV="1">
            <a:off x="3103994" y="447672"/>
            <a:ext cx="5304899" cy="511567"/>
          </a:xfrm>
          <a:prstGeom prst="curvedConnector3">
            <a:avLst>
              <a:gd name="adj1" fmla="val 7565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0"/>
            <a:endCxn id="19" idx="2"/>
          </p:cNvCxnSpPr>
          <p:nvPr/>
        </p:nvCxnSpPr>
        <p:spPr>
          <a:xfrm flipV="1">
            <a:off x="2572787" y="2425311"/>
            <a:ext cx="0" cy="12401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0"/>
            <a:endCxn id="21" idx="2"/>
          </p:cNvCxnSpPr>
          <p:nvPr/>
        </p:nvCxnSpPr>
        <p:spPr>
          <a:xfrm flipV="1">
            <a:off x="2572787" y="931803"/>
            <a:ext cx="13905" cy="10483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5"/>
            <a:endCxn id="28" idx="5"/>
          </p:cNvCxnSpPr>
          <p:nvPr/>
        </p:nvCxnSpPr>
        <p:spPr>
          <a:xfrm>
            <a:off x="2302347" y="341282"/>
            <a:ext cx="5859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8" idx="5"/>
            <a:endCxn id="27" idx="1"/>
          </p:cNvCxnSpPr>
          <p:nvPr/>
        </p:nvCxnSpPr>
        <p:spPr>
          <a:xfrm>
            <a:off x="2888303" y="341282"/>
            <a:ext cx="1896137" cy="1591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5"/>
            <a:endCxn id="25" idx="0"/>
          </p:cNvCxnSpPr>
          <p:nvPr/>
        </p:nvCxnSpPr>
        <p:spPr>
          <a:xfrm flipV="1">
            <a:off x="5289766" y="447672"/>
            <a:ext cx="3119127" cy="527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102107" y="4066105"/>
            <a:ext cx="4868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102107" y="3546130"/>
            <a:ext cx="48684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102107" y="2529793"/>
            <a:ext cx="48684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0"/>
          </p:cNvCxnSpPr>
          <p:nvPr/>
        </p:nvCxnSpPr>
        <p:spPr>
          <a:xfrm flipV="1">
            <a:off x="8345527" y="2973618"/>
            <a:ext cx="0" cy="5725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endCxn id="27" idx="3"/>
          </p:cNvCxnSpPr>
          <p:nvPr/>
        </p:nvCxnSpPr>
        <p:spPr>
          <a:xfrm rot="16200000" flipV="1">
            <a:off x="5215747" y="664694"/>
            <a:ext cx="2707716" cy="306500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0"/>
            <a:endCxn id="25" idx="2"/>
          </p:cNvCxnSpPr>
          <p:nvPr/>
        </p:nvCxnSpPr>
        <p:spPr>
          <a:xfrm flipV="1">
            <a:off x="8345527" y="794815"/>
            <a:ext cx="656354" cy="1734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652763" y="5748157"/>
            <a:ext cx="855027" cy="8030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Para-transit</a:t>
            </a:r>
            <a:endParaRPr lang="en-US" sz="1600" dirty="0"/>
          </a:p>
        </p:txBody>
      </p:sp>
      <p:cxnSp>
        <p:nvCxnSpPr>
          <p:cNvPr id="62" name="Curved Connector 61"/>
          <p:cNvCxnSpPr>
            <a:stCxn id="2" idx="0"/>
          </p:cNvCxnSpPr>
          <p:nvPr/>
        </p:nvCxnSpPr>
        <p:spPr>
          <a:xfrm rot="5400000" flipH="1" flipV="1">
            <a:off x="8247468" y="3968044"/>
            <a:ext cx="196120" cy="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841" y="6460958"/>
            <a:ext cx="898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Numbers is shapes refer to number icons in narrative {1}, {2}…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4" grpId="0" animBg="1"/>
      <p:bldP spid="35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RMJcar@umd.edu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W: (301) 314-0426</a:t>
            </a:r>
          </a:p>
          <a:p>
            <a:pPr marL="0" indent="0">
              <a:buNone/>
            </a:pPr>
            <a:r>
              <a:rPr lang="en-US" dirty="0"/>
              <a:t>M: (310) 597-2300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http://www.advancedtransit.org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http://www.catt.umd.edu/</a:t>
            </a:r>
          </a:p>
        </p:txBody>
      </p:sp>
    </p:spTree>
    <p:extLst>
      <p:ext uri="{BB962C8B-B14F-4D97-AF65-F5344CB8AC3E}">
        <p14:creationId xmlns:p14="http://schemas.microsoft.com/office/powerpoint/2010/main" val="13232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204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Transit Notecard</vt:lpstr>
      <vt:lpstr>Warning!</vt:lpstr>
      <vt:lpstr>PowerPoint Presentation</vt:lpstr>
      <vt:lpstr>Transit Pathways</vt:lpstr>
      <vt:lpstr>Warning!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Pathways</dc:title>
  <dc:creator>Reuben Juster</dc:creator>
  <cp:lastModifiedBy>Reuben Juster</cp:lastModifiedBy>
  <cp:revision>8</cp:revision>
  <dcterms:created xsi:type="dcterms:W3CDTF">2014-07-11T14:33:49Z</dcterms:created>
  <dcterms:modified xsi:type="dcterms:W3CDTF">2014-07-16T16:21:08Z</dcterms:modified>
</cp:coreProperties>
</file>